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72" r:id="rId4"/>
    <p:sldId id="274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D6EA-62BC-405E-B0D3-37848BED9749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FBFC-A80A-44CB-96DF-210EC45AC5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D6EA-62BC-405E-B0D3-37848BED9749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FBFC-A80A-44CB-96DF-210EC45AC5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D6EA-62BC-405E-B0D3-37848BED9749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FBFC-A80A-44CB-96DF-210EC45AC5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D6EA-62BC-405E-B0D3-37848BED9749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FBFC-A80A-44CB-96DF-210EC45AC5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D6EA-62BC-405E-B0D3-37848BED9749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FBFC-A80A-44CB-96DF-210EC45AC5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D6EA-62BC-405E-B0D3-37848BED9749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FBFC-A80A-44CB-96DF-210EC45AC5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D6EA-62BC-405E-B0D3-37848BED9749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FBFC-A80A-44CB-96DF-210EC45AC5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D6EA-62BC-405E-B0D3-37848BED9749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FBFC-A80A-44CB-96DF-210EC45AC5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D6EA-62BC-405E-B0D3-37848BED9749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FBFC-A80A-44CB-96DF-210EC45AC5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D6EA-62BC-405E-B0D3-37848BED9749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FBFC-A80A-44CB-96DF-210EC45AC5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D6EA-62BC-405E-B0D3-37848BED9749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FBFC-A80A-44CB-96DF-210EC45AC5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7D6EA-62BC-405E-B0D3-37848BED9749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FFBFC-A80A-44CB-96DF-210EC45AC55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Reformace v Evropě</a:t>
            </a:r>
            <a:endParaRPr lang="cs-CZ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REFORMACE</a:t>
            </a:r>
            <a:r>
              <a:rPr lang="cs-CZ" b="1" dirty="0" smtClean="0"/>
              <a:t> </a:t>
            </a:r>
            <a:r>
              <a:rPr lang="cs-CZ" b="1" dirty="0"/>
              <a:t>= velké náboženské </a:t>
            </a:r>
            <a:r>
              <a:rPr lang="cs-CZ" b="1" dirty="0" smtClean="0"/>
              <a:t>hnutí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Usiluje </a:t>
            </a:r>
            <a:r>
              <a:rPr lang="cs-CZ" b="1" dirty="0"/>
              <a:t>o nápravu katolické církve a o její návrat k původnímu </a:t>
            </a:r>
            <a:r>
              <a:rPr lang="cs-CZ" b="1" dirty="0"/>
              <a:t>poslání </a:t>
            </a:r>
            <a:r>
              <a:rPr lang="cs-CZ" b="1" dirty="0" smtClean="0"/>
              <a:t>(přesné </a:t>
            </a:r>
            <a:r>
              <a:rPr lang="cs-CZ" b="1" dirty="0"/>
              <a:t>a přísné dodržování křesťanských </a:t>
            </a:r>
            <a:r>
              <a:rPr lang="cs-CZ" b="1" dirty="0" smtClean="0"/>
              <a:t>mravních zásad)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Chce</a:t>
            </a:r>
            <a:r>
              <a:rPr lang="cs-CZ" b="1" dirty="0" smtClean="0"/>
              <a:t> odstranění </a:t>
            </a:r>
            <a:r>
              <a:rPr lang="cs-CZ" b="1" dirty="0"/>
              <a:t>světské moci </a:t>
            </a:r>
            <a:r>
              <a:rPr lang="cs-CZ" b="1" dirty="0" smtClean="0"/>
              <a:t>církve</a:t>
            </a:r>
            <a:endParaRPr lang="cs-CZ" b="1" dirty="0" smtClean="0"/>
          </a:p>
          <a:p>
            <a:r>
              <a:rPr lang="cs-CZ" b="1" dirty="0">
                <a:solidFill>
                  <a:srgbClr val="FF0000"/>
                </a:solidFill>
              </a:rPr>
              <a:t>V</a:t>
            </a:r>
            <a:r>
              <a:rPr lang="cs-CZ" b="1" dirty="0" smtClean="0">
                <a:solidFill>
                  <a:srgbClr val="FF0000"/>
                </a:solidFill>
              </a:rPr>
              <a:t>zniká </a:t>
            </a:r>
            <a:r>
              <a:rPr lang="cs-CZ" b="1" dirty="0">
                <a:solidFill>
                  <a:srgbClr val="FF0000"/>
                </a:solidFill>
              </a:rPr>
              <a:t>a </a:t>
            </a:r>
            <a:r>
              <a:rPr lang="cs-CZ" b="1" dirty="0" smtClean="0">
                <a:solidFill>
                  <a:srgbClr val="FF0000"/>
                </a:solidFill>
              </a:rPr>
              <a:t>šíří se </a:t>
            </a:r>
            <a:r>
              <a:rPr lang="cs-CZ" b="1" dirty="0"/>
              <a:t>zvlášť ve vyspělejších oblastech střední a východní </a:t>
            </a:r>
            <a:r>
              <a:rPr lang="cs-CZ" b="1" dirty="0" smtClean="0"/>
              <a:t>Evropy (Švédsko, Anglie, německé státy, Dánsko, Norsko, Švýcarsko, Francie, Nizozemí)</a:t>
            </a:r>
            <a:endParaRPr lang="cs-CZ" b="1" dirty="0"/>
          </a:p>
          <a:p>
            <a:endParaRPr lang="cs-CZ" b="1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23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Příčiny reformace: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853136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C</a:t>
            </a:r>
            <a:r>
              <a:rPr lang="cs-CZ" b="1" dirty="0" smtClean="0">
                <a:solidFill>
                  <a:srgbClr val="FF0000"/>
                </a:solidFill>
              </a:rPr>
              <a:t>írkev</a:t>
            </a:r>
            <a:r>
              <a:rPr lang="cs-CZ" b="1" dirty="0" smtClean="0"/>
              <a:t> je nejbohatším </a:t>
            </a:r>
            <a:r>
              <a:rPr lang="cs-CZ" b="1" dirty="0"/>
              <a:t>vlastníkem půdy</a:t>
            </a:r>
          </a:p>
          <a:p>
            <a:pPr marL="0" indent="0">
              <a:buNone/>
            </a:pPr>
            <a:r>
              <a:rPr lang="cs-CZ" b="1" dirty="0" smtClean="0"/>
              <a:t>-  </a:t>
            </a:r>
            <a:r>
              <a:rPr lang="cs-CZ" b="1" dirty="0"/>
              <a:t>bohatne díky pravidelným poplatkům = desátky</a:t>
            </a:r>
          </a:p>
          <a:p>
            <a:pPr marL="0" indent="0">
              <a:buNone/>
            </a:pPr>
            <a:r>
              <a:rPr lang="cs-CZ" b="1" dirty="0" smtClean="0"/>
              <a:t>-  obchoduje </a:t>
            </a:r>
            <a:r>
              <a:rPr lang="cs-CZ" b="1" dirty="0"/>
              <a:t>s náboženskými úkony, obřady a úřady</a:t>
            </a:r>
          </a:p>
          <a:p>
            <a:pPr>
              <a:buFontTx/>
              <a:buChar char="-"/>
            </a:pPr>
            <a:r>
              <a:rPr lang="cs-CZ" b="1" dirty="0" smtClean="0"/>
              <a:t>církevní </a:t>
            </a:r>
            <a:r>
              <a:rPr lang="cs-CZ" b="1" dirty="0"/>
              <a:t>hodnostáři žijí v přepychu </a:t>
            </a:r>
            <a:r>
              <a:rPr lang="cs-CZ" b="1" dirty="0" smtClean="0"/>
              <a:t>…</a:t>
            </a:r>
          </a:p>
          <a:p>
            <a:pPr marL="0" indent="0">
              <a:buNone/>
            </a:pPr>
            <a:endParaRPr lang="cs-CZ" b="1" dirty="0" smtClean="0"/>
          </a:p>
          <a:p>
            <a:pPr>
              <a:buFont typeface="Symbol" panose="05050102010706020507" pitchFamily="18" charset="2"/>
              <a:buChar char="Þ"/>
            </a:pPr>
            <a:r>
              <a:rPr lang="cs-CZ" b="1" dirty="0" smtClean="0"/>
              <a:t>kritika </a:t>
            </a:r>
            <a:r>
              <a:rPr lang="cs-CZ" b="1" dirty="0"/>
              <a:t>církve od učenců nebo kazatelů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-&gt; </a:t>
            </a:r>
            <a:r>
              <a:rPr lang="cs-CZ" sz="4000" b="1" dirty="0"/>
              <a:t>úsilí o nápravu = </a:t>
            </a:r>
            <a:r>
              <a:rPr lang="cs-CZ" sz="4000" b="1" dirty="0">
                <a:solidFill>
                  <a:srgbClr val="FF0000"/>
                </a:solidFill>
              </a:rPr>
              <a:t>reformátoři</a:t>
            </a:r>
            <a:r>
              <a:rPr lang="cs-CZ" sz="4000" b="1" dirty="0"/>
              <a:t>:</a:t>
            </a:r>
          </a:p>
          <a:p>
            <a:pPr marL="0" indent="0">
              <a:buNone/>
            </a:pP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0585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Martin Luther</a:t>
            </a: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781128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Augustiniánský </a:t>
            </a:r>
            <a:r>
              <a:rPr lang="cs-CZ" b="1" dirty="0" smtClean="0"/>
              <a:t>mnich, kritizoval církev</a:t>
            </a:r>
            <a:endParaRPr lang="cs-CZ" b="1" dirty="0"/>
          </a:p>
          <a:p>
            <a:r>
              <a:rPr lang="cs-CZ" b="1" dirty="0" smtClean="0"/>
              <a:t>vypracoval </a:t>
            </a:r>
            <a:r>
              <a:rPr lang="cs-CZ" b="1" dirty="0"/>
              <a:t>95 tezí proti církvi a prodeji odpustků</a:t>
            </a:r>
          </a:p>
          <a:p>
            <a:r>
              <a:rPr lang="cs-CZ" b="1" dirty="0" smtClean="0"/>
              <a:t>veřejně vystupoval </a:t>
            </a:r>
            <a:r>
              <a:rPr lang="cs-CZ" b="1" dirty="0"/>
              <a:t>proti </a:t>
            </a:r>
            <a:r>
              <a:rPr lang="cs-CZ" b="1" dirty="0" smtClean="0"/>
              <a:t>církvi</a:t>
            </a:r>
          </a:p>
          <a:p>
            <a:r>
              <a:rPr lang="cs-CZ" b="1" dirty="0" smtClean="0"/>
              <a:t>vypracoval základy </a:t>
            </a:r>
            <a:r>
              <a:rPr lang="cs-CZ" b="1" dirty="0"/>
              <a:t>nového náboženského učení</a:t>
            </a:r>
          </a:p>
          <a:p>
            <a:pPr marL="0" indent="0">
              <a:buNone/>
            </a:pPr>
            <a:r>
              <a:rPr lang="cs-CZ" b="1" dirty="0"/>
              <a:t>=&gt; </a:t>
            </a:r>
            <a:r>
              <a:rPr lang="cs-CZ" sz="3900" b="1" dirty="0" smtClean="0"/>
              <a:t>vznikla nová církev </a:t>
            </a:r>
            <a:r>
              <a:rPr lang="cs-CZ" sz="3900" b="1" dirty="0"/>
              <a:t>– </a:t>
            </a:r>
            <a:r>
              <a:rPr lang="cs-CZ" sz="3900" b="1" dirty="0" smtClean="0"/>
              <a:t>luteránská   </a:t>
            </a:r>
          </a:p>
          <a:p>
            <a:pPr marL="0" indent="0">
              <a:buNone/>
            </a:pPr>
            <a:r>
              <a:rPr lang="cs-CZ" sz="3900" b="1" dirty="0"/>
              <a:t> </a:t>
            </a:r>
            <a:r>
              <a:rPr lang="cs-CZ" sz="3900" b="1" dirty="0" smtClean="0"/>
              <a:t>   </a:t>
            </a:r>
            <a:r>
              <a:rPr lang="cs-CZ" b="1" dirty="0" smtClean="0"/>
              <a:t>(v jiných zemích protestantská, evangelická)</a:t>
            </a:r>
            <a:endParaRPr lang="cs-CZ" b="1" dirty="0"/>
          </a:p>
          <a:p>
            <a:r>
              <a:rPr lang="cs-CZ" b="1" dirty="0" smtClean="0"/>
              <a:t>přeložil Bibli </a:t>
            </a:r>
            <a:r>
              <a:rPr lang="cs-CZ" b="1" dirty="0"/>
              <a:t>do </a:t>
            </a:r>
            <a:r>
              <a:rPr lang="cs-CZ" b="1" dirty="0" smtClean="0"/>
              <a:t>němčiny</a:t>
            </a:r>
          </a:p>
          <a:p>
            <a:r>
              <a:rPr lang="cs-CZ" b="1" dirty="0" smtClean="0"/>
              <a:t>odmítá </a:t>
            </a:r>
            <a:r>
              <a:rPr lang="cs-CZ" b="1" dirty="0"/>
              <a:t>lidová hnutí a selské bouře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476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Jan Kalvín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Původem z Francie, působil v Ženevě</a:t>
            </a:r>
          </a:p>
          <a:p>
            <a:r>
              <a:rPr lang="cs-CZ" b="1" dirty="0" smtClean="0"/>
              <a:t>Vypracoval nové učení -&gt; </a:t>
            </a:r>
            <a:r>
              <a:rPr lang="cs-CZ" sz="4000" b="1" u="sng" dirty="0">
                <a:solidFill>
                  <a:srgbClr val="FF0000"/>
                </a:solidFill>
              </a:rPr>
              <a:t>kalvinismus</a:t>
            </a:r>
            <a:r>
              <a:rPr lang="cs-CZ" b="1" dirty="0"/>
              <a:t>: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</a:t>
            </a:r>
            <a:r>
              <a:rPr lang="cs-CZ" b="1" dirty="0" smtClean="0"/>
              <a:t>- každý </a:t>
            </a:r>
            <a:r>
              <a:rPr lang="cs-CZ" b="1" dirty="0"/>
              <a:t>člověk má Bohem určené </a:t>
            </a:r>
            <a:r>
              <a:rPr lang="cs-CZ" b="1" dirty="0" smtClean="0"/>
              <a:t>poslání</a:t>
            </a:r>
          </a:p>
          <a:p>
            <a:pPr marL="0" indent="0">
              <a:buNone/>
            </a:pPr>
            <a:r>
              <a:rPr lang="cs-CZ" b="1" dirty="0" smtClean="0"/>
              <a:t>    - </a:t>
            </a:r>
            <a:r>
              <a:rPr lang="cs-CZ" b="1" smtClean="0"/>
              <a:t>z</a:t>
            </a:r>
            <a:r>
              <a:rPr lang="cs-CZ" b="1" smtClean="0"/>
              <a:t>důrazňoval lidskou </a:t>
            </a:r>
            <a:r>
              <a:rPr lang="cs-CZ" b="1" dirty="0" smtClean="0"/>
              <a:t>pracovitost,  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</a:t>
            </a:r>
            <a:r>
              <a:rPr lang="cs-CZ" b="1" dirty="0" smtClean="0"/>
              <a:t>podporoval podnikání</a:t>
            </a:r>
          </a:p>
          <a:p>
            <a:pPr marL="0" indent="0">
              <a:buNone/>
            </a:pPr>
            <a:r>
              <a:rPr lang="cs-CZ" b="1" dirty="0" smtClean="0"/>
              <a:t>    - </a:t>
            </a:r>
            <a:r>
              <a:rPr lang="cs-CZ" b="1" dirty="0" smtClean="0"/>
              <a:t>zakazoval veřejné zábavy, hry, tanec, pijáctví….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-&gt; </a:t>
            </a:r>
            <a:r>
              <a:rPr lang="cs-CZ" b="1" dirty="0" smtClean="0"/>
              <a:t>měl vliv </a:t>
            </a:r>
            <a:r>
              <a:rPr lang="cs-CZ" b="1" dirty="0"/>
              <a:t>na Anglii (puritáni), Francii (hugenoti</a:t>
            </a:r>
            <a:r>
              <a:rPr lang="cs-CZ" b="1" dirty="0" smtClean="0"/>
              <a:t>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800061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213</Words>
  <Application>Microsoft Office PowerPoint</Application>
  <PresentationFormat>Předvádění na obrazovce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Symbol</vt:lpstr>
      <vt:lpstr>Motiv sady Office</vt:lpstr>
      <vt:lpstr>Reformace v Evropě</vt:lpstr>
      <vt:lpstr>Příčiny reformace:</vt:lpstr>
      <vt:lpstr>Martin Luther</vt:lpstr>
      <vt:lpstr>Jan Kalvín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smid.jaromir</dc:creator>
  <cp:lastModifiedBy>Kamila Bubáková</cp:lastModifiedBy>
  <cp:revision>35</cp:revision>
  <dcterms:created xsi:type="dcterms:W3CDTF">2011-11-09T14:01:04Z</dcterms:created>
  <dcterms:modified xsi:type="dcterms:W3CDTF">2020-04-21T08:15:03Z</dcterms:modified>
</cp:coreProperties>
</file>